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  <p:sldMasterId id="2147483660" r:id="rId3"/>
  </p:sldMasterIdLst>
  <p:sldIdLst>
    <p:sldId id="262" r:id="rId4"/>
    <p:sldId id="263" r:id="rId5"/>
    <p:sldId id="265" r:id="rId6"/>
    <p:sldId id="264" r:id="rId7"/>
    <p:sldId id="266" r:id="rId8"/>
    <p:sldId id="289" r:id="rId9"/>
    <p:sldId id="290" r:id="rId10"/>
    <p:sldId id="270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3" d="100"/>
          <a:sy n="63" d="100"/>
        </p:scale>
        <p:origin x="1506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4896292" y="-8077"/>
            <a:ext cx="4247708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9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4896292" y="808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4896293" y="-8078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23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4896293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9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4896294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0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4896294" y="0"/>
            <a:ext cx="4247707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2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0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4896293" y="0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56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290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89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1826">
          <p15:clr>
            <a:srgbClr val="F26B43"/>
          </p15:clr>
        </p15:guide>
        <p15:guide id="4" pos="2081">
          <p15:clr>
            <a:srgbClr val="F26B43"/>
          </p15:clr>
        </p15:guide>
        <p15:guide id="5" pos="3680">
          <p15:clr>
            <a:srgbClr val="F26B43"/>
          </p15:clr>
        </p15:guide>
        <p15:guide id="6" pos="3935">
          <p15:clr>
            <a:srgbClr val="F26B43"/>
          </p15:clr>
        </p15:guide>
        <p15:guide id="7" pos="5516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244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1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demo2.html?page=grid2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3.html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4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mod2/stackingContainersSimple.html" TargetMode="External"/><Relationship Id="rId2" Type="http://schemas.openxmlformats.org/officeDocument/2006/relationships/hyperlink" Target="http://localhost:5055/demo2/stackingContainers.htm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5055/demo2.html?page=/mod2/GridResponsiveSPALayout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</p:spPr>
        <p:txBody>
          <a:bodyPr anchor="ctr">
            <a:normAutofit/>
          </a:bodyPr>
          <a:lstStyle/>
          <a:p>
            <a:r>
              <a:rPr dirty="0"/>
              <a:t>CSS Grid -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</p:spPr>
        <p:txBody>
          <a:bodyPr anchor="t">
            <a:normAutofit/>
          </a:bodyPr>
          <a:lstStyle/>
          <a:p>
            <a:r>
              <a:t>Grid is a two-dimensional layout system allowing precise placement of items in rows and columns.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Grid Container Properties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64A534-E84F-5A3D-2534-F9758E4C9A14}"/>
              </a:ext>
            </a:extLst>
          </p:cNvPr>
          <p:cNvSpPr txBox="1"/>
          <p:nvPr/>
        </p:nvSpPr>
        <p:spPr>
          <a:xfrm>
            <a:off x="457200" y="1600200"/>
            <a:ext cx="5881255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repeat(3,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1fr)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grid-gap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1CF78-5AF5-7F3C-2094-C610A1CA8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465" y="3675386"/>
            <a:ext cx="3722078" cy="1143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955249-EE01-A08C-E9AA-025315C923B6}"/>
              </a:ext>
            </a:extLst>
          </p:cNvPr>
          <p:cNvSpPr txBox="1"/>
          <p:nvPr/>
        </p:nvSpPr>
        <p:spPr>
          <a:xfrm>
            <a:off x="392722" y="3337303"/>
            <a:ext cx="4572000" cy="230832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5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6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dirty="0"/>
          </a:p>
        </p:txBody>
      </p:sp>
      <p:sp>
        <p:nvSpPr>
          <p:cNvPr id="4" name="Oval 3">
            <a:hlinkClick r:id="rId3" action="ppaction://hlinkfile"/>
            <a:extLst>
              <a:ext uri="{FF2B5EF4-FFF2-40B4-BE49-F238E27FC236}">
                <a16:creationId xmlns:a16="http://schemas.microsoft.com/office/drawing/2014/main" id="{657A532B-665D-0989-5EC0-1791DBC739D8}"/>
              </a:ext>
            </a:extLst>
          </p:cNvPr>
          <p:cNvSpPr/>
          <p:nvPr/>
        </p:nvSpPr>
        <p:spPr>
          <a:xfrm>
            <a:off x="7460673" y="5953991"/>
            <a:ext cx="1226127" cy="62937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Basic Grid Layout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F79A7-386B-3E79-092C-3D879C89126D}"/>
              </a:ext>
            </a:extLst>
          </p:cNvPr>
          <p:cNvSpPr txBox="1"/>
          <p:nvPr/>
        </p:nvSpPr>
        <p:spPr>
          <a:xfrm>
            <a:off x="457200" y="1600200"/>
            <a:ext cx="5237018" cy="120032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container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7B7693-30BA-2807-8235-B4F909A07207}"/>
              </a:ext>
            </a:extLst>
          </p:cNvPr>
          <p:cNvSpPr txBox="1"/>
          <p:nvPr/>
        </p:nvSpPr>
        <p:spPr>
          <a:xfrm>
            <a:off x="457199" y="3017268"/>
            <a:ext cx="5237019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="item1"&gt;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="item2"&gt;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="item3"&gt;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="item4"&gt;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/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A07DDF25-D31A-8D55-1546-F5F6D901E906}"/>
              </a:ext>
            </a:extLst>
          </p:cNvPr>
          <p:cNvSpPr/>
          <p:nvPr/>
        </p:nvSpPr>
        <p:spPr>
          <a:xfrm>
            <a:off x="7647708" y="5735782"/>
            <a:ext cx="1039091" cy="57294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11A533-16E8-8608-EFF8-869F34953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744546"/>
            <a:ext cx="5631873" cy="10734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Grid Item </a:t>
            </a:r>
            <a:r>
              <a:rPr lang="en-GB" dirty="0"/>
              <a:t>positioning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FF877B-9729-128B-D462-847894587510}"/>
              </a:ext>
            </a:extLst>
          </p:cNvPr>
          <p:cNvSpPr txBox="1"/>
          <p:nvPr/>
        </p:nvSpPr>
        <p:spPr>
          <a:xfrm>
            <a:off x="457199" y="1600200"/>
            <a:ext cx="4416137" cy="310854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repeat(3,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1fr)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grid-template-rows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repeat(2,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150px)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400" b="1" dirty="0"/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grid-column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grid-row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grid-column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4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grid-row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9387C8-1E10-C18A-B563-75AA565AAC74}"/>
              </a:ext>
            </a:extLst>
          </p:cNvPr>
          <p:cNvSpPr txBox="1"/>
          <p:nvPr/>
        </p:nvSpPr>
        <p:spPr>
          <a:xfrm>
            <a:off x="5008418" y="1600200"/>
            <a:ext cx="3543300" cy="1384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="item1"&gt;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="item2"&gt;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="item3"&gt;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="item4"&gt;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F7B3C8-6609-E6FB-8145-ED1DAC7FF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418" y="3119260"/>
            <a:ext cx="3678382" cy="231494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F3AF50C-DE72-18A2-52EA-35C59B8E5939}"/>
              </a:ext>
            </a:extLst>
          </p:cNvPr>
          <p:cNvSpPr/>
          <p:nvPr/>
        </p:nvSpPr>
        <p:spPr>
          <a:xfrm>
            <a:off x="7460673" y="5860473"/>
            <a:ext cx="1226127" cy="55071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Responsive Grid Gallery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Each column should be </a:t>
            </a:r>
            <a:r>
              <a:rPr lang="en-GB" b="1" dirty="0"/>
              <a:t>at least 200px wide</a:t>
            </a:r>
            <a:r>
              <a:rPr lang="en-GB" dirty="0"/>
              <a:t>, but if there is more room, let it expand and share space equally.</a:t>
            </a:r>
          </a:p>
          <a:p>
            <a:r>
              <a:rPr lang="en-GB" dirty="0"/>
              <a:t>Below shows what happens when display shrinks.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755E57-83B6-AA87-CB41-86F54CE91248}"/>
              </a:ext>
            </a:extLst>
          </p:cNvPr>
          <p:cNvSpPr txBox="1"/>
          <p:nvPr/>
        </p:nvSpPr>
        <p:spPr>
          <a:xfrm>
            <a:off x="529936" y="1600200"/>
            <a:ext cx="8229600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repeat(auto-fit,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minmax(200px,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1fr))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1rem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39B780-8170-D110-DC07-99E6900ED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318" y="4644587"/>
            <a:ext cx="5091545" cy="1814492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A336E2D-5C4E-4341-AEB9-7500F6B00E4D}"/>
              </a:ext>
            </a:extLst>
          </p:cNvPr>
          <p:cNvSpPr/>
          <p:nvPr/>
        </p:nvSpPr>
        <p:spPr>
          <a:xfrm>
            <a:off x="7886700" y="5881255"/>
            <a:ext cx="872836" cy="5778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Stacking 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7369175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sz="3300" b="1" dirty="0"/>
              <a:t>💡 Cards adapt independently when container width passes 400px.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20C565-76EA-04E0-F7E7-2F438579C2AC}"/>
              </a:ext>
            </a:extLst>
          </p:cNvPr>
          <p:cNvSpPr txBox="1"/>
          <p:nvPr/>
        </p:nvSpPr>
        <p:spPr>
          <a:xfrm>
            <a:off x="684633" y="1513330"/>
            <a:ext cx="7369120" cy="2554545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repeat(auto-fit,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minmax(250px,1fr))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(min-width: 400px)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.card-content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Oval 6">
            <a:hlinkClick r:id="rId2"/>
            <a:extLst>
              <a:ext uri="{FF2B5EF4-FFF2-40B4-BE49-F238E27FC236}">
                <a16:creationId xmlns:a16="http://schemas.microsoft.com/office/drawing/2014/main" id="{A9BFD7F5-036B-D1E6-58D7-4AF90A186ADF}"/>
              </a:ext>
            </a:extLst>
          </p:cNvPr>
          <p:cNvSpPr/>
          <p:nvPr/>
        </p:nvSpPr>
        <p:spPr>
          <a:xfrm>
            <a:off x="6790055" y="5763577"/>
            <a:ext cx="1158240" cy="5778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demo</a:t>
            </a:r>
            <a:endParaRPr lang="en-GB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Responsive SPA Grid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7913077" cy="4060825"/>
          </a:xfrm>
        </p:spPr>
        <p:txBody>
          <a:bodyPr>
            <a:normAutofit fontScale="62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sz="2900" b="1" dirty="0"/>
              <a:t>💡 Sidebar stacks below content on smaller screens.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2BA5BD-7949-F603-DFC9-B738DA1E40C9}"/>
              </a:ext>
            </a:extLst>
          </p:cNvPr>
          <p:cNvSpPr txBox="1"/>
          <p:nvPr/>
        </p:nvSpPr>
        <p:spPr>
          <a:xfrm>
            <a:off x="706865" y="1733550"/>
            <a:ext cx="5928396" cy="280076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.app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grid-template-areas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'sidebar content'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800px)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.app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grid-template-areas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'content'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'sidebar'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4000" b="1" dirty="0"/>
          </a:p>
        </p:txBody>
      </p:sp>
      <p:sp>
        <p:nvSpPr>
          <p:cNvPr id="7" name="Oval 6">
            <a:hlinkClick r:id="rId2"/>
            <a:extLst>
              <a:ext uri="{FF2B5EF4-FFF2-40B4-BE49-F238E27FC236}">
                <a16:creationId xmlns:a16="http://schemas.microsoft.com/office/drawing/2014/main" id="{580CEA7D-538D-C77A-381C-5BB52ABF77F4}"/>
              </a:ext>
            </a:extLst>
          </p:cNvPr>
          <p:cNvSpPr/>
          <p:nvPr/>
        </p:nvSpPr>
        <p:spPr>
          <a:xfrm>
            <a:off x="7460673" y="5953991"/>
            <a:ext cx="1226127" cy="62937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</a:t>
            </a:r>
            <a:r>
              <a:rPr dirty="0"/>
              <a:t> - Combined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9252"/>
            <a:ext cx="8229600" cy="4525963"/>
          </a:xfrm>
        </p:spPr>
        <p:txBody>
          <a:bodyPr/>
          <a:lstStyle/>
          <a:p>
            <a:r>
              <a:rPr lang="en-GB" dirty="0"/>
              <a:t>Create a page as seen below</a:t>
            </a:r>
            <a:br>
              <a:rPr lang="en-GB" dirty="0"/>
            </a:br>
            <a:r>
              <a:rPr b="1" dirty="0"/>
              <a:t>Header</a:t>
            </a:r>
            <a:r>
              <a:rPr dirty="0"/>
              <a:t>: Flexbox</a:t>
            </a:r>
            <a:r>
              <a:rPr lang="en-GB" dirty="0"/>
              <a:t> - </a:t>
            </a:r>
            <a:r>
              <a:rPr b="1" dirty="0"/>
              <a:t>Main </a:t>
            </a:r>
            <a:r>
              <a:rPr dirty="0"/>
              <a:t>section: Grid with </a:t>
            </a:r>
            <a:r>
              <a:rPr b="1" dirty="0"/>
              <a:t>sidebar </a:t>
            </a:r>
            <a:r>
              <a:rPr dirty="0"/>
              <a:t>and </a:t>
            </a:r>
            <a:r>
              <a:rPr b="1" dirty="0"/>
              <a:t>content</a:t>
            </a:r>
            <a:br>
              <a:rPr lang="en-GB" dirty="0"/>
            </a:br>
            <a:r>
              <a:rPr b="1" dirty="0"/>
              <a:t>Footer</a:t>
            </a:r>
            <a:r>
              <a:rPr dirty="0"/>
              <a:t>: Flex with centered text and icons</a:t>
            </a:r>
          </a:p>
          <a:p>
            <a:r>
              <a:rPr b="1" dirty="0"/>
              <a:t>Use media queries </a:t>
            </a:r>
            <a:r>
              <a:rPr dirty="0"/>
              <a:t>for mobile responsiveness.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7C016F-E320-8CD2-22D1-815C2FCF1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18" y="2795858"/>
            <a:ext cx="8229600" cy="38794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</p:spPr>
        <p:txBody>
          <a:bodyPr anchor="ctr">
            <a:normAutofit/>
          </a:bodyPr>
          <a:lstStyle/>
          <a:p>
            <a:r>
              <a:rPr lang="en-GB" dirty="0"/>
              <a:t>Summary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</p:spPr>
        <p:txBody>
          <a:bodyPr anchor="t">
            <a:normAutofit/>
          </a:bodyPr>
          <a:lstStyle/>
          <a:p>
            <a:r>
              <a:rPr lang="en-GB" dirty="0"/>
              <a:t>In this chapter, you discovered how to use Grids to create a Responsive web page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3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556</Words>
  <Application>Microsoft Office PowerPoint</Application>
  <PresentationFormat>On-screen Show (4:3)</PresentationFormat>
  <Paragraphs>122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Consolas</vt:lpstr>
      <vt:lpstr>Office Theme</vt:lpstr>
      <vt:lpstr>Cover Slides - Tech</vt:lpstr>
      <vt:lpstr>Cover Slides - Business/Marketing</vt:lpstr>
      <vt:lpstr>CSS Grid - Introduction</vt:lpstr>
      <vt:lpstr>Grid Container Properties</vt:lpstr>
      <vt:lpstr>Basic Grid Layout</vt:lpstr>
      <vt:lpstr>Grid Item positioning</vt:lpstr>
      <vt:lpstr>Responsive Grid Gallery</vt:lpstr>
      <vt:lpstr>Stacking Containers</vt:lpstr>
      <vt:lpstr>Responsive SPA Grid</vt:lpstr>
      <vt:lpstr>Lab - Combined Layout</vt:lpstr>
      <vt:lpstr>Summary</vt:lpstr>
    </vt:vector>
  </TitlesOfParts>
  <Manager/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mike baradaran</dc:creator>
  <cp:keywords/>
  <dc:description>generated using python-pptx</dc:description>
  <cp:lastModifiedBy>mike baradaran</cp:lastModifiedBy>
  <cp:revision>52</cp:revision>
  <dcterms:created xsi:type="dcterms:W3CDTF">2013-01-27T09:14:16Z</dcterms:created>
  <dcterms:modified xsi:type="dcterms:W3CDTF">2025-11-18T09:26:32Z</dcterms:modified>
  <cp:category/>
</cp:coreProperties>
</file>

<file path=docProps/thumbnail.jpeg>
</file>